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28" y="-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95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4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5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3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4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5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69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1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90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9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9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45D48-9E0E-48F9-9639-0049C1045B5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792B2-8DD4-4F1C-B964-3EA8F3F1B1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C. VIẾT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10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936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868971"/>
              </p:ext>
            </p:extLst>
          </p:nvPr>
        </p:nvGraphicFramePr>
        <p:xfrm>
          <a:off x="0" y="0"/>
          <a:ext cx="12261668" cy="758152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07898">
                  <a:extLst>
                    <a:ext uri="{9D8B030D-6E8A-4147-A177-3AD203B41FA5}">
                      <a16:colId xmlns:a16="http://schemas.microsoft.com/office/drawing/2014/main" xmlns="" val="3235627091"/>
                    </a:ext>
                  </a:extLst>
                </a:gridCol>
                <a:gridCol w="2023929">
                  <a:extLst>
                    <a:ext uri="{9D8B030D-6E8A-4147-A177-3AD203B41FA5}">
                      <a16:colId xmlns:a16="http://schemas.microsoft.com/office/drawing/2014/main" xmlns="" val="3833577738"/>
                    </a:ext>
                  </a:extLst>
                </a:gridCol>
                <a:gridCol w="1054864">
                  <a:extLst>
                    <a:ext uri="{9D8B030D-6E8A-4147-A177-3AD203B41FA5}">
                      <a16:colId xmlns:a16="http://schemas.microsoft.com/office/drawing/2014/main" xmlns="" val="1102744417"/>
                    </a:ext>
                  </a:extLst>
                </a:gridCol>
                <a:gridCol w="2776906">
                  <a:extLst>
                    <a:ext uri="{9D8B030D-6E8A-4147-A177-3AD203B41FA5}">
                      <a16:colId xmlns:a16="http://schemas.microsoft.com/office/drawing/2014/main" xmlns="" val="1340513184"/>
                    </a:ext>
                  </a:extLst>
                </a:gridCol>
                <a:gridCol w="3065417">
                  <a:extLst>
                    <a:ext uri="{9D8B030D-6E8A-4147-A177-3AD203B41FA5}">
                      <a16:colId xmlns:a16="http://schemas.microsoft.com/office/drawing/2014/main" xmlns="" val="3220495887"/>
                    </a:ext>
                  </a:extLst>
                </a:gridCol>
                <a:gridCol w="2632654">
                  <a:extLst>
                    <a:ext uri="{9D8B030D-6E8A-4147-A177-3AD203B41FA5}">
                      <a16:colId xmlns:a16="http://schemas.microsoft.com/office/drawing/2014/main" xmlns="" val="4175216528"/>
                    </a:ext>
                  </a:extLst>
                </a:gridCol>
              </a:tblGrid>
              <a:tr h="366934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TT</a:t>
                      </a:r>
                      <a:endParaRPr lang="en-US" dirty="0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Điểm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thành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phần</a:t>
                      </a:r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effectLst/>
                        </a:rPr>
                        <a:t>Mức</a:t>
                      </a:r>
                      <a:r>
                        <a:rPr lang="en-US" sz="1800" kern="1200" dirty="0" smtClean="0">
                          <a:effectLst/>
                        </a:rPr>
                        <a:t> </a:t>
                      </a:r>
                      <a:r>
                        <a:rPr lang="en-US" sz="1800" kern="1200" dirty="0" err="1" smtClean="0">
                          <a:effectLst/>
                        </a:rPr>
                        <a:t>điểm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9044087"/>
                  </a:ext>
                </a:extLst>
              </a:tr>
              <a:tr h="3351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</a:rPr>
                        <a:t>0</a:t>
                      </a:r>
                      <a:r>
                        <a:rPr lang="en-US" sz="2000" b="1" dirty="0" smtClean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điểm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</a:rPr>
                        <a:t>1 </a:t>
                      </a:r>
                      <a:r>
                        <a:rPr lang="en-US" sz="2000" b="1" dirty="0" err="1">
                          <a:effectLst/>
                        </a:rPr>
                        <a:t>điểm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2000" b="1" dirty="0">
                          <a:effectLst/>
                        </a:rPr>
                        <a:t>2</a:t>
                      </a:r>
                      <a:r>
                        <a:rPr lang="en-US" sz="2000" b="1" dirty="0" smtClean="0">
                          <a:effectLst/>
                        </a:rPr>
                        <a:t> </a:t>
                      </a:r>
                      <a:r>
                        <a:rPr lang="en-US" sz="2000" b="1" dirty="0" err="1">
                          <a:effectLst/>
                        </a:rPr>
                        <a:t>điểm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1763839"/>
                  </a:ext>
                </a:extLst>
              </a:tr>
              <a:tr h="104053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200" dirty="0" err="1" smtClean="0">
                          <a:effectLst/>
                        </a:rPr>
                        <a:t>Mở</a:t>
                      </a:r>
                      <a:r>
                        <a:rPr lang="en-US" sz="1800" b="1" kern="1200" dirty="0" smtClean="0">
                          <a:effectLst/>
                        </a:rPr>
                        <a:t> </a:t>
                      </a:r>
                      <a:r>
                        <a:rPr lang="en-US" sz="1800" b="1" kern="1200" dirty="0" err="1" smtClean="0">
                          <a:effectLst/>
                        </a:rPr>
                        <a:t>bài</a:t>
                      </a:r>
                      <a:r>
                        <a:rPr lang="en-US" sz="1800" b="1" kern="1200" dirty="0" smtClean="0">
                          <a:effectLst/>
                        </a:rPr>
                        <a:t> (1 </a:t>
                      </a:r>
                      <a:r>
                        <a:rPr lang="en-US" sz="1800" b="1" kern="1200" dirty="0" err="1" smtClean="0">
                          <a:effectLst/>
                        </a:rPr>
                        <a:t>điểm</a:t>
                      </a:r>
                      <a:r>
                        <a:rPr lang="en-US" sz="1800" b="1" kern="1200" dirty="0" smtClean="0">
                          <a:effectLst/>
                        </a:rPr>
                        <a:t>)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trực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21633183"/>
                  </a:ext>
                </a:extLst>
              </a:tr>
              <a:tr h="1559469">
                <a:tc>
                  <a:txBody>
                    <a:bodyPr/>
                    <a:lstStyle/>
                    <a:p>
                      <a:r>
                        <a:rPr lang="en-US" dirty="0" smtClean="0"/>
                        <a:t>2a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800" b="1" dirty="0" smtClean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800" b="1" dirty="0" err="1" smtClean="0">
                          <a:effectLst/>
                        </a:rPr>
                        <a:t>Thân</a:t>
                      </a:r>
                      <a:r>
                        <a:rPr lang="en-US" sz="1800" b="1" dirty="0" smtClean="0">
                          <a:effectLst/>
                        </a:rPr>
                        <a:t> </a:t>
                      </a:r>
                      <a:r>
                        <a:rPr lang="en-US" sz="1800" b="1" dirty="0" err="1">
                          <a:effectLst/>
                        </a:rPr>
                        <a:t>bài</a:t>
                      </a:r>
                      <a:endParaRPr lang="en-US" sz="18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800" b="1" dirty="0">
                          <a:effectLst/>
                        </a:rPr>
                        <a:t>(5 </a:t>
                      </a:r>
                      <a:r>
                        <a:rPr lang="en-US" sz="1800" b="1" dirty="0" err="1">
                          <a:effectLst/>
                        </a:rPr>
                        <a:t>điểm</a:t>
                      </a:r>
                      <a:r>
                        <a:rPr lang="en-US" sz="1800" b="1" dirty="0">
                          <a:effectLst/>
                        </a:rPr>
                        <a:t>)</a:t>
                      </a:r>
                      <a:endParaRPr lang="en-US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 err="1">
                          <a:effectLst/>
                        </a:rPr>
                        <a:t>Nội</a:t>
                      </a:r>
                      <a:r>
                        <a:rPr lang="en-US" sz="1600" dirty="0">
                          <a:effectLst/>
                        </a:rPr>
                        <a:t> dung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>
                          <a:effectLst/>
                        </a:rPr>
                        <a:t>(2 </a:t>
                      </a:r>
                      <a:r>
                        <a:rPr lang="en-US" sz="1600" dirty="0" err="1">
                          <a:effectLst/>
                        </a:rPr>
                        <a:t>điểm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sót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tiễn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nghèo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phú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nổi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04575359"/>
                  </a:ext>
                </a:extLst>
              </a:tr>
              <a:tr h="2782583">
                <a:tc>
                  <a:txBody>
                    <a:bodyPr/>
                    <a:lstStyle/>
                    <a:p>
                      <a:r>
                        <a:rPr lang="en-US" dirty="0" smtClean="0"/>
                        <a:t>2b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effectLst/>
                        </a:rPr>
                        <a:t>Kĩ</a:t>
                      </a:r>
                      <a:r>
                        <a:rPr lang="en-US" sz="1600" kern="1200" dirty="0" smtClean="0">
                          <a:effectLst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</a:rPr>
                        <a:t>năng</a:t>
                      </a:r>
                      <a:endParaRPr lang="en-US" sz="1600" kern="1200" dirty="0" smtClean="0">
                        <a:effectLst/>
                      </a:endParaRPr>
                    </a:p>
                    <a:p>
                      <a:r>
                        <a:rPr lang="en-US" sz="1600" kern="1200" dirty="0" smtClean="0">
                          <a:effectLst/>
                        </a:rPr>
                        <a:t>(2 </a:t>
                      </a:r>
                      <a:r>
                        <a:rPr lang="en-US" sz="1600" kern="1200" dirty="0" err="1" smtClean="0">
                          <a:effectLst/>
                        </a:rPr>
                        <a:t>điểm</a:t>
                      </a:r>
                      <a:r>
                        <a:rPr lang="en-US" sz="1600" kern="1200" dirty="0" smtClean="0">
                          <a:effectLst/>
                        </a:rPr>
                        <a:t>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lộn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xộn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600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đây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đến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ngược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endParaRPr lang="en-US" sz="1600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93301463"/>
                  </a:ext>
                </a:extLst>
              </a:tr>
              <a:tr h="1462332">
                <a:tc>
                  <a:txBody>
                    <a:bodyPr/>
                    <a:lstStyle/>
                    <a:p>
                      <a:r>
                        <a:rPr lang="en-US" dirty="0" smtClean="0"/>
                        <a:t>2c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effectLst/>
                        </a:rPr>
                        <a:t>Cảm</a:t>
                      </a:r>
                      <a:r>
                        <a:rPr lang="en-US" sz="1600" kern="1200" dirty="0" smtClean="0">
                          <a:effectLst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</a:rPr>
                        <a:t>xúc</a:t>
                      </a:r>
                      <a:endParaRPr lang="en-US" sz="1600" kern="1200" dirty="0" smtClean="0">
                        <a:effectLst/>
                      </a:endParaRPr>
                    </a:p>
                    <a:p>
                      <a:r>
                        <a:rPr lang="en-US" sz="1600" kern="1200" dirty="0" smtClean="0">
                          <a:effectLst/>
                        </a:rPr>
                        <a:t>(1 </a:t>
                      </a:r>
                      <a:r>
                        <a:rPr lang="en-US" sz="1600" kern="1200" dirty="0" err="1" smtClean="0">
                          <a:effectLst/>
                        </a:rPr>
                        <a:t>điểm</a:t>
                      </a:r>
                      <a:r>
                        <a:rPr lang="en-US" sz="1600" kern="1200" dirty="0" smtClean="0">
                          <a:effectLst/>
                        </a:rPr>
                        <a:t>)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xét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khan.</a:t>
                      </a:r>
                      <a:endParaRPr lang="en-US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6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4796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7363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64224"/>
              </p:ext>
            </p:extLst>
          </p:nvPr>
        </p:nvGraphicFramePr>
        <p:xfrm>
          <a:off x="0" y="2"/>
          <a:ext cx="12192000" cy="685799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0594">
                  <a:extLst>
                    <a:ext uri="{9D8B030D-6E8A-4147-A177-3AD203B41FA5}">
                      <a16:colId xmlns:a16="http://schemas.microsoft.com/office/drawing/2014/main" xmlns="" val="1686453248"/>
                    </a:ext>
                  </a:extLst>
                </a:gridCol>
                <a:gridCol w="2063932">
                  <a:extLst>
                    <a:ext uri="{9D8B030D-6E8A-4147-A177-3AD203B41FA5}">
                      <a16:colId xmlns:a16="http://schemas.microsoft.com/office/drawing/2014/main" xmlns="" val="1581900894"/>
                    </a:ext>
                  </a:extLst>
                </a:gridCol>
                <a:gridCol w="3492137">
                  <a:extLst>
                    <a:ext uri="{9D8B030D-6E8A-4147-A177-3AD203B41FA5}">
                      <a16:colId xmlns:a16="http://schemas.microsoft.com/office/drawing/2014/main" xmlns="" val="2799960878"/>
                    </a:ext>
                  </a:extLst>
                </a:gridCol>
                <a:gridCol w="3796937">
                  <a:extLst>
                    <a:ext uri="{9D8B030D-6E8A-4147-A177-3AD203B41FA5}">
                      <a16:colId xmlns:a16="http://schemas.microsoft.com/office/drawing/2014/main" xmlns="" val="128566472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xmlns="" val="1873168916"/>
                    </a:ext>
                  </a:extLst>
                </a:gridCol>
              </a:tblGrid>
              <a:tr h="158689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logic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mong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1600" b="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38168639"/>
                  </a:ext>
                </a:extLst>
              </a:tr>
              <a:tr h="209024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lặp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lặp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mục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đích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lủng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39055840"/>
                  </a:ext>
                </a:extLst>
              </a:tr>
              <a:tr h="130185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endParaRPr lang="en-US" sz="1600" b="1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5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59436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8010411"/>
                  </a:ext>
                </a:extLst>
              </a:tr>
              <a:tr h="187901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 </a:t>
                      </a:r>
                      <a:r>
                        <a:rPr lang="en-US" sz="1600" b="1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6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vượt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trội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 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hoặc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vượt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trội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miêu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tăng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gợi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5943600" algn="r"/>
                        </a:tabLst>
                      </a:pP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83650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679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02231"/>
          </a:xfrm>
        </p:spPr>
        <p:txBody>
          <a:bodyPr>
            <a:normAutofit fontScale="90000"/>
          </a:bodyPr>
          <a:lstStyle/>
          <a:p>
            <a:r>
              <a:rPr lang="en-US" b="1" i="1" dirty="0" err="1">
                <a:latin typeface="Times New Roman"/>
                <a:cs typeface="Times New Roman"/>
              </a:rPr>
              <a:t>Lưu</a:t>
            </a:r>
            <a:r>
              <a:rPr lang="en-US" b="1" i="1" dirty="0">
                <a:latin typeface="Times New Roman"/>
                <a:cs typeface="Times New Roman"/>
              </a:rPr>
              <a:t> ý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2923" y="2509925"/>
            <a:ext cx="10752000" cy="2747876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TB1, TB2,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37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778</Words>
  <Application>Microsoft Macintosh PowerPoint</Application>
  <PresentationFormat>Custom</PresentationFormat>
  <Paragraphs>71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C. VIẾT </vt:lpstr>
      <vt:lpstr>PowerPoint Presentation</vt:lpstr>
      <vt:lpstr>PowerPoint Presentation</vt:lpstr>
      <vt:lpstr>Lưu ý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Ha Le Thi My</cp:lastModifiedBy>
  <cp:revision>18</cp:revision>
  <dcterms:created xsi:type="dcterms:W3CDTF">2018-09-18T15:02:41Z</dcterms:created>
  <dcterms:modified xsi:type="dcterms:W3CDTF">2018-09-19T09:49:42Z</dcterms:modified>
</cp:coreProperties>
</file>